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Corbel" panose="020B050302020402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jUkLv8JR0fyaRk30/GHfgD5Fh1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a840166b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a840166b7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da840166b7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a840166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da840166b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da840166b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da840166b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da840166b7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da840166b7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da840166b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da840166b7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da840166b7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a840166b7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da840166b7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da840166b7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a840166b7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da840166b7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da840166b7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da840166b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da840166b7_0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da840166b7_0_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2"/>
          <p:cNvSpPr txBox="1"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orbel"/>
              <a:buNone/>
              <a:defRPr sz="7200" b="1" cap="none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76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6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" name="Google Shape;23;p12"/>
          <p:cNvCxnSpPr/>
          <p:nvPr/>
        </p:nvCxnSpPr>
        <p:spPr>
          <a:xfrm>
            <a:off x="1978660" y="3733800"/>
            <a:ext cx="8229601" cy="0"/>
          </a:xfrm>
          <a:prstGeom prst="straightConnector1">
            <a:avLst/>
          </a:prstGeom>
          <a:noFill/>
          <a:ln w="100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body" idx="1"/>
          </p:nvPr>
        </p:nvSpPr>
        <p:spPr>
          <a:xfrm rot="5400000">
            <a:off x="4060136" y="-859735"/>
            <a:ext cx="4038600" cy="987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>
            <a:spLocks noGrp="1"/>
          </p:cNvSpPr>
          <p:nvPr>
            <p:ph type="title"/>
          </p:nvPr>
        </p:nvSpPr>
        <p:spPr>
          <a:xfrm rot="5400000">
            <a:off x="7181850" y="2305050"/>
            <a:ext cx="54102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body" idx="1"/>
          </p:nvPr>
        </p:nvSpPr>
        <p:spPr>
          <a:xfrm rot="5400000">
            <a:off x="2152650" y="-247650"/>
            <a:ext cx="5410200" cy="74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4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1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2"/>
          </p:nvPr>
        </p:nvSpPr>
        <p:spPr>
          <a:xfrm>
            <a:off x="6267612" y="20574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 txBox="1"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Corbel"/>
              <a:buNone/>
              <a:defRPr sz="7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3" name="Google Shape;43;p15"/>
          <p:cNvCxnSpPr/>
          <p:nvPr/>
        </p:nvCxnSpPr>
        <p:spPr>
          <a:xfrm>
            <a:off x="1981200" y="4020408"/>
            <a:ext cx="8229601" cy="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body" idx="2"/>
          </p:nvPr>
        </p:nvSpPr>
        <p:spPr>
          <a:xfrm>
            <a:off x="1143000" y="2721483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body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4"/>
          </p:nvPr>
        </p:nvSpPr>
        <p:spPr>
          <a:xfrm>
            <a:off x="6269173" y="2719322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7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  <a:defRPr sz="4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5852159" y="1097280"/>
            <a:ext cx="521208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60"/>
              <a:buChar char="•"/>
              <a:defRPr sz="3200"/>
            </a:lvl1pPr>
            <a:lvl2pPr marL="914400" lvl="1" indent="-3708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240"/>
              <a:buChar char="•"/>
              <a:defRPr sz="2800"/>
            </a:lvl2pPr>
            <a:lvl3pPr marL="1371600" lvl="2" indent="-35051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20"/>
              <a:buChar char="•"/>
              <a:defRPr sz="24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body" idx="2"/>
          </p:nvPr>
        </p:nvSpPr>
        <p:spPr>
          <a:xfrm>
            <a:off x="1143000" y="2834640"/>
            <a:ext cx="393192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0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  <a:defRPr sz="4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>
            <a:spLocks noGrp="1"/>
          </p:cNvSpPr>
          <p:nvPr>
            <p:ph type="pic" idx="2"/>
          </p:nvPr>
        </p:nvSpPr>
        <p:spPr>
          <a:xfrm>
            <a:off x="5413248" y="1069847"/>
            <a:ext cx="6099048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Corbel"/>
              <a:buNone/>
              <a:defRPr sz="2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Corbel"/>
              <a:buNone/>
              <a:defRPr sz="2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orbel"/>
              <a:buNone/>
              <a:defRPr sz="2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body" idx="1"/>
          </p:nvPr>
        </p:nvSpPr>
        <p:spPr>
          <a:xfrm>
            <a:off x="1143000" y="2834640"/>
            <a:ext cx="3931920" cy="288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1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03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9879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orbel"/>
              <a:buNone/>
            </a:pPr>
            <a:r>
              <a:rPr lang="en-US"/>
              <a:t>ELDON LEAP</a:t>
            </a:r>
            <a:endParaRPr/>
          </a:p>
        </p:txBody>
      </p:sp>
      <p:sp>
        <p:nvSpPr>
          <p:cNvPr id="93" name="Google Shape;93;p1"/>
          <p:cNvSpPr txBox="1"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en-US"/>
              <a:t>Board of Education 19-20 External Evaluation Report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en-US"/>
              <a:t>May 2021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a840166b7_0_14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400" cy="135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External Evaluator Guided Reflection Process</a:t>
            </a:r>
            <a:endParaRPr/>
          </a:p>
        </p:txBody>
      </p:sp>
      <p:sp>
        <p:nvSpPr>
          <p:cNvPr id="100" name="Google Shape;100;gda840166b7_0_14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3000" cy="403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b="1"/>
              <a:t>Data Collection</a:t>
            </a:r>
            <a:endParaRPr b="1"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b="1"/>
              <a:t>	Survey</a:t>
            </a:r>
            <a:endParaRPr b="1"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b="1"/>
              <a:t>	Program Quality Assessment</a:t>
            </a:r>
            <a:endParaRPr b="1"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b="1"/>
              <a:t>	DESSA - SEL Assessment</a:t>
            </a:r>
            <a:endParaRPr b="1"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b="1"/>
              <a:t>Local Context of Program</a:t>
            </a:r>
            <a:endParaRPr b="1"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b="1"/>
              <a:t>Program Summary </a:t>
            </a:r>
            <a:endParaRPr b="1"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b="1"/>
              <a:t>Program Action Plan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da840166b7_0_0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400" cy="135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Collection</a:t>
            </a:r>
            <a:endParaRPr/>
          </a:p>
        </p:txBody>
      </p:sp>
      <p:sp>
        <p:nvSpPr>
          <p:cNvPr id="107" name="Google Shape;107;gda840166b7_0_0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3000" cy="403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b="1"/>
              <a:t>Annual Surveys </a:t>
            </a:r>
            <a:endParaRPr b="1"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b="1"/>
              <a:t>	Parent</a:t>
            </a:r>
            <a:endParaRPr b="1"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b="1"/>
              <a:t>	Student</a:t>
            </a:r>
            <a:endParaRPr b="1"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b="1"/>
              <a:t>	Staff</a:t>
            </a:r>
            <a:endParaRPr b="1"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b="1"/>
              <a:t>	Regular Day Administrators</a:t>
            </a:r>
            <a:endParaRPr b="1"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b="1"/>
              <a:t>Grades</a:t>
            </a:r>
            <a:endParaRPr b="1"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b="1"/>
              <a:t>Test Scores</a:t>
            </a:r>
            <a:endParaRPr b="1"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b="1"/>
              <a:t>Attendance</a:t>
            </a:r>
            <a:endParaRPr b="1"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b="1"/>
              <a:t>Discipline</a:t>
            </a:r>
            <a:endParaRPr b="1"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b="1"/>
              <a:t>Special Populations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da840166b7_0_20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400" cy="135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Program Quality Assessment</a:t>
            </a:r>
            <a:endParaRPr/>
          </a:p>
        </p:txBody>
      </p:sp>
      <p:sp>
        <p:nvSpPr>
          <p:cNvPr id="114" name="Google Shape;114;gda840166b7_0_20"/>
          <p:cNvSpPr txBox="1">
            <a:spLocks noGrp="1"/>
          </p:cNvSpPr>
          <p:nvPr>
            <p:ph type="body" idx="1"/>
          </p:nvPr>
        </p:nvSpPr>
        <p:spPr>
          <a:xfrm>
            <a:off x="1143000" y="2057399"/>
            <a:ext cx="4755000" cy="402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/>
              <a:t>Youth and School Age</a:t>
            </a:r>
            <a:endParaRPr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/>
              <a:t>Certified Observer</a:t>
            </a:r>
            <a:endParaRPr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5" name="Google Shape;115;gda840166b7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8075" y="2100925"/>
            <a:ext cx="7122650" cy="35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a840166b7_0_28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400" cy="135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PQA</a:t>
            </a:r>
            <a:endParaRPr/>
          </a:p>
        </p:txBody>
      </p:sp>
      <p:pic>
        <p:nvPicPr>
          <p:cNvPr id="122" name="Google Shape;122;gda840166b7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0300" y="609600"/>
            <a:ext cx="7958801" cy="596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da840166b7_0_36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400" cy="135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DESSA</a:t>
            </a:r>
            <a:endParaRPr/>
          </a:p>
        </p:txBody>
      </p:sp>
      <p:sp>
        <p:nvSpPr>
          <p:cNvPr id="129" name="Google Shape;129;gda840166b7_0_36"/>
          <p:cNvSpPr txBox="1">
            <a:spLocks noGrp="1"/>
          </p:cNvSpPr>
          <p:nvPr>
            <p:ph type="body" idx="1"/>
          </p:nvPr>
        </p:nvSpPr>
        <p:spPr>
          <a:xfrm>
            <a:off x="1143000" y="2057399"/>
            <a:ext cx="4755000" cy="402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/>
              <a:t>Devereux Student Strengths Assessment</a:t>
            </a:r>
            <a:endParaRPr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/>
              <a:t>Afterschool Professional</a:t>
            </a:r>
            <a:endParaRPr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/>
              <a:t>Regular Day Teacher</a:t>
            </a:r>
            <a:endParaRPr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/>
              <a:t>Curriculum</a:t>
            </a:r>
            <a:endParaRPr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/>
              <a:t>Adult Activities</a:t>
            </a:r>
            <a:endParaRPr/>
          </a:p>
        </p:txBody>
      </p:sp>
      <p:sp>
        <p:nvSpPr>
          <p:cNvPr id="130" name="Google Shape;130;gda840166b7_0_36"/>
          <p:cNvSpPr txBox="1">
            <a:spLocks noGrp="1"/>
          </p:cNvSpPr>
          <p:nvPr>
            <p:ph type="body" idx="2"/>
          </p:nvPr>
        </p:nvSpPr>
        <p:spPr>
          <a:xfrm>
            <a:off x="6267612" y="2057400"/>
            <a:ext cx="4755000" cy="402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/>
              <a:t>Self-Awareness</a:t>
            </a:r>
            <a:endParaRPr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/>
              <a:t>Self-Management</a:t>
            </a:r>
            <a:endParaRPr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/>
              <a:t>Social-Awareness</a:t>
            </a:r>
            <a:endParaRPr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/>
              <a:t>Relationship Skills</a:t>
            </a:r>
            <a:endParaRPr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/>
              <a:t>Goal-Directed Behavior</a:t>
            </a:r>
            <a:endParaRPr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/>
              <a:t>Personal Responsibility</a:t>
            </a:r>
            <a:endParaRPr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/>
              <a:t>Decision-Making</a:t>
            </a:r>
            <a:endParaRPr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/>
              <a:t>Optimistic Thinking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da840166b7_0_50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400" cy="135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Goals of 21st CCLC</a:t>
            </a:r>
            <a:endParaRPr/>
          </a:p>
        </p:txBody>
      </p:sp>
      <p:sp>
        <p:nvSpPr>
          <p:cNvPr id="137" name="Google Shape;137;gda840166b7_0_50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3000" cy="403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/>
              <a:t>Goal 1: Academic Achievement &amp; Efficacy</a:t>
            </a:r>
            <a:endParaRPr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/>
              <a:t>Goal 2: Program Quality</a:t>
            </a:r>
            <a:endParaRPr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/>
              <a:t>Goal 3: Youth Outcomes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da840166b7_0_43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400" cy="135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 of LEAP 19-20 Data</a:t>
            </a:r>
            <a:endParaRPr/>
          </a:p>
        </p:txBody>
      </p:sp>
      <p:sp>
        <p:nvSpPr>
          <p:cNvPr id="144" name="Google Shape;144;gda840166b7_0_43"/>
          <p:cNvSpPr txBox="1">
            <a:spLocks noGrp="1"/>
          </p:cNvSpPr>
          <p:nvPr>
            <p:ph type="body" idx="1"/>
          </p:nvPr>
        </p:nvSpPr>
        <p:spPr>
          <a:xfrm>
            <a:off x="1143000" y="2057399"/>
            <a:ext cx="4755000" cy="402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u="sng"/>
              <a:t>Areas of Strength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/>
              <a:t>High Quality</a:t>
            </a:r>
            <a:endParaRPr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/>
              <a:t>Excellent Community/School Support</a:t>
            </a:r>
            <a:endParaRPr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/>
              <a:t>High Parental Approval-More Productive</a:t>
            </a:r>
            <a:endParaRPr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/>
              <a:t>Youth Driven Programming</a:t>
            </a:r>
            <a:endParaRPr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/>
              <a:t>Variety of Activities</a:t>
            </a:r>
            <a:endParaRPr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/>
              <a:t>Positive Relationships with Supportive Adult</a:t>
            </a:r>
            <a:endParaRPr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/>
              <a:t>Positive Linkage to Regular Day</a:t>
            </a:r>
            <a:endParaRPr/>
          </a:p>
        </p:txBody>
      </p:sp>
      <p:sp>
        <p:nvSpPr>
          <p:cNvPr id="145" name="Google Shape;145;gda840166b7_0_43"/>
          <p:cNvSpPr txBox="1">
            <a:spLocks noGrp="1"/>
          </p:cNvSpPr>
          <p:nvPr>
            <p:ph type="body" idx="2"/>
          </p:nvPr>
        </p:nvSpPr>
        <p:spPr>
          <a:xfrm>
            <a:off x="6267612" y="2057400"/>
            <a:ext cx="4755000" cy="402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u="sng"/>
              <a:t>Areas of Improvement</a:t>
            </a:r>
            <a:endParaRPr u="sng"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/>
              <a:t>EMS Reading Efficacy</a:t>
            </a:r>
            <a:endParaRPr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/>
              <a:t>Engagement &amp; Interaction at All Sites</a:t>
            </a:r>
            <a:endParaRPr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/>
              <a:t>Additional Training/Onboarding </a:t>
            </a:r>
            <a:endParaRPr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/>
              <a:t>Family Engagement</a:t>
            </a:r>
            <a:endParaRPr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/>
              <a:t>Career Awareness &amp; Post Secondary Access</a:t>
            </a:r>
            <a:endParaRPr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Paper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Widescreen</PresentationFormat>
  <Paragraphs>66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Corbel</vt:lpstr>
      <vt:lpstr>Calibri</vt:lpstr>
      <vt:lpstr>Arial</vt:lpstr>
      <vt:lpstr>Basis</vt:lpstr>
      <vt:lpstr>ELDON LEAP</vt:lpstr>
      <vt:lpstr>External Evaluator Guided Reflection Process</vt:lpstr>
      <vt:lpstr>Data Collection</vt:lpstr>
      <vt:lpstr>Program Quality Assessment</vt:lpstr>
      <vt:lpstr>PQA</vt:lpstr>
      <vt:lpstr>DESSA</vt:lpstr>
      <vt:lpstr>Goals of 21st CCLC</vt:lpstr>
      <vt:lpstr>Summary of LEAP 19-20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ELDON LEAP</dc:title>
  <dc:creator>Abbott, Colleen</dc:creator>
  <cp:lastModifiedBy>Abbott, Colleen</cp:lastModifiedBy>
  <cp:revision>2</cp:revision>
  <dcterms:created xsi:type="dcterms:W3CDTF">2021-03-01T18:43:41Z</dcterms:created>
  <dcterms:modified xsi:type="dcterms:W3CDTF">2021-05-25T18:35:46Z</dcterms:modified>
</cp:coreProperties>
</file>